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65" r:id="rId9"/>
    <p:sldId id="266" r:id="rId10"/>
    <p:sldId id="26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157802496@qq.com" initials="1" lastIdx="3" clrIdx="0">
    <p:extLst>
      <p:ext uri="{19B8F6BF-5375-455C-9EA6-DF929625EA0E}">
        <p15:presenceInfo xmlns:p15="http://schemas.microsoft.com/office/powerpoint/2012/main" userId="02dfcde7eac3b7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F8B13B-3CD5-4625-A37E-37E05D25B9F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8019306-A0DB-4A41-B8AA-82957AB17B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B3F7D1-7717-4E27-8F62-32BBB72BF2DB}"/>
              </a:ext>
            </a:extLst>
          </p:cNvPr>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5" name="页脚占位符 4">
            <a:extLst>
              <a:ext uri="{FF2B5EF4-FFF2-40B4-BE49-F238E27FC236}">
                <a16:creationId xmlns:a16="http://schemas.microsoft.com/office/drawing/2014/main" id="{B2674675-0BB5-4D8A-BE34-F73E525853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2672FE-0B60-4219-8DE3-99A57BC5CD9D}"/>
              </a:ext>
            </a:extLst>
          </p:cNvPr>
          <p:cNvSpPr>
            <a:spLocks noGrp="1"/>
          </p:cNvSpPr>
          <p:nvPr>
            <p:ph type="sldNum" sz="quarter" idx="12"/>
          </p:nvPr>
        </p:nvSpPr>
        <p:spPr/>
        <p:txBody>
          <a:body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3447321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4CDB7-9A96-47A4-B641-3BEF386D96E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61577BF-0CE1-4B46-AF99-5AB91B64F6A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5355EF-C124-4311-A287-EA54B718B8F1}"/>
              </a:ext>
            </a:extLst>
          </p:cNvPr>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5" name="页脚占位符 4">
            <a:extLst>
              <a:ext uri="{FF2B5EF4-FFF2-40B4-BE49-F238E27FC236}">
                <a16:creationId xmlns:a16="http://schemas.microsoft.com/office/drawing/2014/main" id="{895CEB21-1F0B-4DD8-953E-361F5325CF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DD9F06-2C5F-42A0-8483-5E6073D2F5C6}"/>
              </a:ext>
            </a:extLst>
          </p:cNvPr>
          <p:cNvSpPr>
            <a:spLocks noGrp="1"/>
          </p:cNvSpPr>
          <p:nvPr>
            <p:ph type="sldNum" sz="quarter" idx="12"/>
          </p:nvPr>
        </p:nvSpPr>
        <p:spPr/>
        <p:txBody>
          <a:body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2142858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A8E807-9618-418B-B5CD-A1A97D0724B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A31BA09-D9D7-4845-8B78-F9C7FD61E74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E03F86-BE7E-4A6E-A538-63C762024753}"/>
              </a:ext>
            </a:extLst>
          </p:cNvPr>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5" name="页脚占位符 4">
            <a:extLst>
              <a:ext uri="{FF2B5EF4-FFF2-40B4-BE49-F238E27FC236}">
                <a16:creationId xmlns:a16="http://schemas.microsoft.com/office/drawing/2014/main" id="{ED06EB77-6668-4DF6-A930-6C06B6C663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F58667-55E1-4C00-94C5-808F9DB73519}"/>
              </a:ext>
            </a:extLst>
          </p:cNvPr>
          <p:cNvSpPr>
            <a:spLocks noGrp="1"/>
          </p:cNvSpPr>
          <p:nvPr>
            <p:ph type="sldNum" sz="quarter" idx="12"/>
          </p:nvPr>
        </p:nvSpPr>
        <p:spPr/>
        <p:txBody>
          <a:body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2182992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5DB7EF-6BA9-4845-AC66-64084F2C7A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52ED57-0956-48EE-8E99-FFAABD4F0DC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A1CDA3-6F06-47F9-9FFF-D16FFCFE0DC0}"/>
              </a:ext>
            </a:extLst>
          </p:cNvPr>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5" name="页脚占位符 4">
            <a:extLst>
              <a:ext uri="{FF2B5EF4-FFF2-40B4-BE49-F238E27FC236}">
                <a16:creationId xmlns:a16="http://schemas.microsoft.com/office/drawing/2014/main" id="{57AA69FB-EB3E-4C8C-93C7-7A46BBEDEB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703CE7-296E-440C-A875-4DC5610447E7}"/>
              </a:ext>
            </a:extLst>
          </p:cNvPr>
          <p:cNvSpPr>
            <a:spLocks noGrp="1"/>
          </p:cNvSpPr>
          <p:nvPr>
            <p:ph type="sldNum" sz="quarter" idx="12"/>
          </p:nvPr>
        </p:nvSpPr>
        <p:spPr/>
        <p:txBody>
          <a:body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897831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2BB3A-ECFD-4ED4-8117-D96FEA4984E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7356AC-755E-4238-9816-77FA38483F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BD6C5D7-0656-4DEF-855F-F272D2E47395}"/>
              </a:ext>
            </a:extLst>
          </p:cNvPr>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5" name="页脚占位符 4">
            <a:extLst>
              <a:ext uri="{FF2B5EF4-FFF2-40B4-BE49-F238E27FC236}">
                <a16:creationId xmlns:a16="http://schemas.microsoft.com/office/drawing/2014/main" id="{91BE2BAA-C45B-4EC5-8A20-AA005C135D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F281E6-F112-4C23-83F8-44BCA099EF75}"/>
              </a:ext>
            </a:extLst>
          </p:cNvPr>
          <p:cNvSpPr>
            <a:spLocks noGrp="1"/>
          </p:cNvSpPr>
          <p:nvPr>
            <p:ph type="sldNum" sz="quarter" idx="12"/>
          </p:nvPr>
        </p:nvSpPr>
        <p:spPr/>
        <p:txBody>
          <a:body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287557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A330C-6148-4F69-B24C-3B1614D6E8A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AD5EA5-7DE2-44D7-8E99-F3DD955218B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F6D9AE7-A92A-4380-97FD-EFC3D767AB3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A222E98-7769-4462-8826-3EAE65ECB04B}"/>
              </a:ext>
            </a:extLst>
          </p:cNvPr>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6" name="页脚占位符 5">
            <a:extLst>
              <a:ext uri="{FF2B5EF4-FFF2-40B4-BE49-F238E27FC236}">
                <a16:creationId xmlns:a16="http://schemas.microsoft.com/office/drawing/2014/main" id="{FA1DE4EE-709F-4A6D-96C0-7F880A3531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5C7CAB-FD21-4912-AF70-F73A60922E2D}"/>
              </a:ext>
            </a:extLst>
          </p:cNvPr>
          <p:cNvSpPr>
            <a:spLocks noGrp="1"/>
          </p:cNvSpPr>
          <p:nvPr>
            <p:ph type="sldNum" sz="quarter" idx="12"/>
          </p:nvPr>
        </p:nvSpPr>
        <p:spPr/>
        <p:txBody>
          <a:body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286327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B0693-33E0-4DE6-B81E-ADD9A85F45A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26E44F-1DC6-4D9C-8F7F-6BD62752A0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575DFC5-50EC-4F77-A02B-034C8DF4EF7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E1201E-8B77-4663-BDFC-4AE2A398E7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B5C843D-1390-4602-8CEF-26241A3AFD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1EEB00A-EE36-4F4E-B3F8-C80AEE0117FC}"/>
              </a:ext>
            </a:extLst>
          </p:cNvPr>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8" name="页脚占位符 7">
            <a:extLst>
              <a:ext uri="{FF2B5EF4-FFF2-40B4-BE49-F238E27FC236}">
                <a16:creationId xmlns:a16="http://schemas.microsoft.com/office/drawing/2014/main" id="{56FC49D7-ED95-4350-A67F-5CF588A7C67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B460DB7-1339-49D2-8497-47A90C1B68CA}"/>
              </a:ext>
            </a:extLst>
          </p:cNvPr>
          <p:cNvSpPr>
            <a:spLocks noGrp="1"/>
          </p:cNvSpPr>
          <p:nvPr>
            <p:ph type="sldNum" sz="quarter" idx="12"/>
          </p:nvPr>
        </p:nvSpPr>
        <p:spPr/>
        <p:txBody>
          <a:body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23165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6D196-39C0-4BDF-9521-F195D2713B8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B5469CD-9918-4F61-8817-5F54878AA22A}"/>
              </a:ext>
            </a:extLst>
          </p:cNvPr>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4" name="页脚占位符 3">
            <a:extLst>
              <a:ext uri="{FF2B5EF4-FFF2-40B4-BE49-F238E27FC236}">
                <a16:creationId xmlns:a16="http://schemas.microsoft.com/office/drawing/2014/main" id="{776FCD83-14C8-4F9A-A91C-250571F1973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D2A5ACF-7E80-4F82-8DB8-4E7805D362FA}"/>
              </a:ext>
            </a:extLst>
          </p:cNvPr>
          <p:cNvSpPr>
            <a:spLocks noGrp="1"/>
          </p:cNvSpPr>
          <p:nvPr>
            <p:ph type="sldNum" sz="quarter" idx="12"/>
          </p:nvPr>
        </p:nvSpPr>
        <p:spPr/>
        <p:txBody>
          <a:body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791286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A8866D-8201-4BF6-AB45-71EFF109A2A2}"/>
              </a:ext>
            </a:extLst>
          </p:cNvPr>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3" name="页脚占位符 2">
            <a:extLst>
              <a:ext uri="{FF2B5EF4-FFF2-40B4-BE49-F238E27FC236}">
                <a16:creationId xmlns:a16="http://schemas.microsoft.com/office/drawing/2014/main" id="{578D302F-8120-496B-8CFE-67FA9970879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F4ADCBD-E77C-42E9-B95E-956478840853}"/>
              </a:ext>
            </a:extLst>
          </p:cNvPr>
          <p:cNvSpPr>
            <a:spLocks noGrp="1"/>
          </p:cNvSpPr>
          <p:nvPr>
            <p:ph type="sldNum" sz="quarter" idx="12"/>
          </p:nvPr>
        </p:nvSpPr>
        <p:spPr/>
        <p:txBody>
          <a:body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3391817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874F5-847F-4416-BFE3-89210E6C90F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84E16AC-2674-4FBB-8A40-344DEFC7C4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B3C2505-CA91-4DB0-9B19-E945486FA1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A79FE8-F747-40C2-B358-0F96106B99EA}"/>
              </a:ext>
            </a:extLst>
          </p:cNvPr>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6" name="页脚占位符 5">
            <a:extLst>
              <a:ext uri="{FF2B5EF4-FFF2-40B4-BE49-F238E27FC236}">
                <a16:creationId xmlns:a16="http://schemas.microsoft.com/office/drawing/2014/main" id="{BE17612E-071C-4F3E-A021-504C777F3C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B5941C-8ABE-4C89-89DF-9885C6B40D19}"/>
              </a:ext>
            </a:extLst>
          </p:cNvPr>
          <p:cNvSpPr>
            <a:spLocks noGrp="1"/>
          </p:cNvSpPr>
          <p:nvPr>
            <p:ph type="sldNum" sz="quarter" idx="12"/>
          </p:nvPr>
        </p:nvSpPr>
        <p:spPr/>
        <p:txBody>
          <a:body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2629309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925FE-3D4E-49D7-B8A0-9C6CEDA15F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416EDA-28C7-4AA2-A561-A3C25313CE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58BE567-0B17-48CD-9ACD-4ACD8C3E58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8813B8F-58B7-49AC-BA68-294C78237658}"/>
              </a:ext>
            </a:extLst>
          </p:cNvPr>
          <p:cNvSpPr>
            <a:spLocks noGrp="1"/>
          </p:cNvSpPr>
          <p:nvPr>
            <p:ph type="dt" sz="half" idx="10"/>
          </p:nvPr>
        </p:nvSpPr>
        <p:spPr/>
        <p:txBody>
          <a:bodyPr/>
          <a:lstStyle/>
          <a:p>
            <a:fld id="{3D061662-1931-4270-B716-7BAB246CDAE2}" type="datetimeFigureOut">
              <a:rPr lang="zh-CN" altLang="en-US" smtClean="0"/>
              <a:t>2023/3/5</a:t>
            </a:fld>
            <a:endParaRPr lang="zh-CN" altLang="en-US"/>
          </a:p>
        </p:txBody>
      </p:sp>
      <p:sp>
        <p:nvSpPr>
          <p:cNvPr id="6" name="页脚占位符 5">
            <a:extLst>
              <a:ext uri="{FF2B5EF4-FFF2-40B4-BE49-F238E27FC236}">
                <a16:creationId xmlns:a16="http://schemas.microsoft.com/office/drawing/2014/main" id="{A17C106F-D165-4BF5-8B80-801A145E92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81F17E-C2D7-4E4A-BB12-0AC804CFA49D}"/>
              </a:ext>
            </a:extLst>
          </p:cNvPr>
          <p:cNvSpPr>
            <a:spLocks noGrp="1"/>
          </p:cNvSpPr>
          <p:nvPr>
            <p:ph type="sldNum" sz="quarter" idx="12"/>
          </p:nvPr>
        </p:nvSpPr>
        <p:spPr/>
        <p:txBody>
          <a:body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1389899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39AB516-273E-4DF6-9129-7341A35F07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6185E4D-D683-43DC-9DF8-B46C0F591C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7B60FB-0E4B-4A89-BBD6-BBD345DA7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061662-1931-4270-B716-7BAB246CDAE2}" type="datetimeFigureOut">
              <a:rPr lang="zh-CN" altLang="en-US" smtClean="0"/>
              <a:t>2023/3/5</a:t>
            </a:fld>
            <a:endParaRPr lang="zh-CN" altLang="en-US"/>
          </a:p>
        </p:txBody>
      </p:sp>
      <p:sp>
        <p:nvSpPr>
          <p:cNvPr id="5" name="页脚占位符 4">
            <a:extLst>
              <a:ext uri="{FF2B5EF4-FFF2-40B4-BE49-F238E27FC236}">
                <a16:creationId xmlns:a16="http://schemas.microsoft.com/office/drawing/2014/main" id="{C6E8FD8C-7F79-48C2-948A-C684F53457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F46A5BB-CBEA-4231-9541-6F1724960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1F7C3D-CD21-4DCC-955B-28CA672DAF74}" type="slidenum">
              <a:rPr lang="zh-CN" altLang="en-US" smtClean="0"/>
              <a:t>‹#›</a:t>
            </a:fld>
            <a:endParaRPr lang="zh-CN" altLang="en-US"/>
          </a:p>
        </p:txBody>
      </p:sp>
    </p:spTree>
    <p:extLst>
      <p:ext uri="{BB962C8B-B14F-4D97-AF65-F5344CB8AC3E}">
        <p14:creationId xmlns:p14="http://schemas.microsoft.com/office/powerpoint/2010/main" val="801238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C151CF0-CE32-4179-B9B7-8E696AF744C3}"/>
              </a:ext>
            </a:extLst>
          </p:cNvPr>
          <p:cNvPicPr>
            <a:picLocks noChangeAspect="1"/>
          </p:cNvPicPr>
          <p:nvPr/>
        </p:nvPicPr>
        <p:blipFill>
          <a:blip r:embed="rId2"/>
          <a:stretch>
            <a:fillRect/>
          </a:stretch>
        </p:blipFill>
        <p:spPr>
          <a:xfrm>
            <a:off x="488271" y="713598"/>
            <a:ext cx="5183553" cy="2408192"/>
          </a:xfrm>
          <a:prstGeom prst="rect">
            <a:avLst/>
          </a:prstGeom>
        </p:spPr>
      </p:pic>
      <p:sp>
        <p:nvSpPr>
          <p:cNvPr id="7" name="文本框 6">
            <a:extLst>
              <a:ext uri="{FF2B5EF4-FFF2-40B4-BE49-F238E27FC236}">
                <a16:creationId xmlns:a16="http://schemas.microsoft.com/office/drawing/2014/main" id="{EF48C092-535D-4778-8B4B-2669B947C522}"/>
              </a:ext>
            </a:extLst>
          </p:cNvPr>
          <p:cNvSpPr txBox="1"/>
          <p:nvPr/>
        </p:nvSpPr>
        <p:spPr>
          <a:xfrm>
            <a:off x="6017985" y="1009753"/>
            <a:ext cx="5573596" cy="1815882"/>
          </a:xfrm>
          <a:prstGeom prst="rect">
            <a:avLst/>
          </a:prstGeom>
          <a:noFill/>
        </p:spPr>
        <p:txBody>
          <a:bodyPr wrap="square">
            <a:spAutoFit/>
          </a:bodyPr>
          <a:lstStyle/>
          <a:p>
            <a:r>
              <a:rPr lang="en-US" altLang="zh-CN" sz="1600" b="0" i="0" dirty="0">
                <a:solidFill>
                  <a:srgbClr val="333333"/>
                </a:solidFill>
                <a:effectLst/>
              </a:rPr>
              <a:t>The homepage has a publicity video, which respectively introduces the following big things: the founder engaged in the field of robotics, formally established Guangzhou Aobo Information Technology Co., LTD., the company has obtained the software copyright and appearance design patent, the robot is distributed all over the country, the company launched disinfection robot in response to the epidemic</a:t>
            </a:r>
            <a:endParaRPr lang="zh-CN" altLang="en-US" sz="1600" dirty="0"/>
          </a:p>
        </p:txBody>
      </p:sp>
      <p:pic>
        <p:nvPicPr>
          <p:cNvPr id="2" name="图片 1">
            <a:extLst>
              <a:ext uri="{FF2B5EF4-FFF2-40B4-BE49-F238E27FC236}">
                <a16:creationId xmlns:a16="http://schemas.microsoft.com/office/drawing/2014/main" id="{E02390D4-5DD0-4703-A552-BBEA27B6AFB1}"/>
              </a:ext>
            </a:extLst>
          </p:cNvPr>
          <p:cNvPicPr>
            <a:picLocks noChangeAspect="1"/>
          </p:cNvPicPr>
          <p:nvPr/>
        </p:nvPicPr>
        <p:blipFill>
          <a:blip r:embed="rId3"/>
          <a:stretch>
            <a:fillRect/>
          </a:stretch>
        </p:blipFill>
        <p:spPr>
          <a:xfrm>
            <a:off x="6304527" y="4473057"/>
            <a:ext cx="5000513" cy="2044513"/>
          </a:xfrm>
          <a:prstGeom prst="rect">
            <a:avLst/>
          </a:prstGeom>
        </p:spPr>
      </p:pic>
      <p:pic>
        <p:nvPicPr>
          <p:cNvPr id="3" name="图片 2">
            <a:extLst>
              <a:ext uri="{FF2B5EF4-FFF2-40B4-BE49-F238E27FC236}">
                <a16:creationId xmlns:a16="http://schemas.microsoft.com/office/drawing/2014/main" id="{9D547D55-DF6F-4945-A5D0-CCB5BBA1DC53}"/>
              </a:ext>
            </a:extLst>
          </p:cNvPr>
          <p:cNvPicPr>
            <a:picLocks noChangeAspect="1"/>
          </p:cNvPicPr>
          <p:nvPr/>
        </p:nvPicPr>
        <p:blipFill rotWithShape="1">
          <a:blip r:embed="rId4"/>
          <a:srcRect l="-1" r="39" b="23180"/>
          <a:stretch/>
        </p:blipFill>
        <p:spPr>
          <a:xfrm>
            <a:off x="983237" y="4473056"/>
            <a:ext cx="4904238" cy="2044514"/>
          </a:xfrm>
          <a:prstGeom prst="rect">
            <a:avLst/>
          </a:prstGeom>
        </p:spPr>
      </p:pic>
      <p:sp>
        <p:nvSpPr>
          <p:cNvPr id="9" name="标题 1">
            <a:extLst>
              <a:ext uri="{FF2B5EF4-FFF2-40B4-BE49-F238E27FC236}">
                <a16:creationId xmlns:a16="http://schemas.microsoft.com/office/drawing/2014/main" id="{2706E3B2-025E-4101-ABAA-5938EA9D4580}"/>
              </a:ext>
            </a:extLst>
          </p:cNvPr>
          <p:cNvSpPr txBox="1">
            <a:spLocks/>
          </p:cNvSpPr>
          <p:nvPr/>
        </p:nvSpPr>
        <p:spPr>
          <a:xfrm>
            <a:off x="3643880" y="3549157"/>
            <a:ext cx="4904239" cy="8433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600" dirty="0"/>
              <a:t>It also briefly describes the company's mission and services</a:t>
            </a:r>
            <a:endParaRPr lang="zh-CN" altLang="en-US" sz="1600" dirty="0"/>
          </a:p>
        </p:txBody>
      </p:sp>
    </p:spTree>
    <p:extLst>
      <p:ext uri="{BB962C8B-B14F-4D97-AF65-F5344CB8AC3E}">
        <p14:creationId xmlns:p14="http://schemas.microsoft.com/office/powerpoint/2010/main" val="74470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D0647D4-A32A-426B-B8FB-72D7C1102BA9}"/>
              </a:ext>
            </a:extLst>
          </p:cNvPr>
          <p:cNvPicPr>
            <a:picLocks noChangeAspect="1"/>
          </p:cNvPicPr>
          <p:nvPr/>
        </p:nvPicPr>
        <p:blipFill>
          <a:blip r:embed="rId2"/>
          <a:stretch>
            <a:fillRect/>
          </a:stretch>
        </p:blipFill>
        <p:spPr>
          <a:xfrm>
            <a:off x="138024" y="233354"/>
            <a:ext cx="8351851" cy="5617029"/>
          </a:xfrm>
          <a:prstGeom prst="rect">
            <a:avLst/>
          </a:prstGeom>
        </p:spPr>
      </p:pic>
      <p:sp>
        <p:nvSpPr>
          <p:cNvPr id="5" name="文本框 4">
            <a:extLst>
              <a:ext uri="{FF2B5EF4-FFF2-40B4-BE49-F238E27FC236}">
                <a16:creationId xmlns:a16="http://schemas.microsoft.com/office/drawing/2014/main" id="{4F52323F-91C0-454E-9D6C-DB74562E2F80}"/>
              </a:ext>
            </a:extLst>
          </p:cNvPr>
          <p:cNvSpPr txBox="1"/>
          <p:nvPr/>
        </p:nvSpPr>
        <p:spPr>
          <a:xfrm>
            <a:off x="8802632" y="795099"/>
            <a:ext cx="3093446" cy="4493538"/>
          </a:xfrm>
          <a:prstGeom prst="rect">
            <a:avLst/>
          </a:prstGeom>
          <a:noFill/>
        </p:spPr>
        <p:txBody>
          <a:bodyPr wrap="square" rtlCol="0">
            <a:spAutoFit/>
          </a:bodyPr>
          <a:lstStyle/>
          <a:p>
            <a:r>
              <a:rPr lang="en-US" altLang="zh-CN" dirty="0"/>
              <a:t>The end of the web provides us a table , which we can write our basic information on it to contact with the company.</a:t>
            </a:r>
          </a:p>
          <a:p>
            <a:endParaRPr lang="en-US" altLang="zh-CN" dirty="0"/>
          </a:p>
          <a:p>
            <a:r>
              <a:rPr lang="en-US" altLang="zh-CN" dirty="0"/>
              <a:t>Also, there are some information about the company:</a:t>
            </a:r>
          </a:p>
          <a:p>
            <a:r>
              <a:rPr lang="en-US" altLang="zh-CN" b="1" dirty="0"/>
              <a:t>office address</a:t>
            </a:r>
            <a:r>
              <a:rPr lang="en-US" altLang="zh-CN" sz="1400" dirty="0"/>
              <a:t>(No.A103,Building 1,XingTai Road,Donghua Industrial Zone,Renhe Town,Baiyun District,Guangzhou,China),</a:t>
            </a:r>
          </a:p>
          <a:p>
            <a:r>
              <a:rPr lang="en-US" altLang="zh-CN" b="1" dirty="0"/>
              <a:t>Working Hours</a:t>
            </a:r>
          </a:p>
          <a:p>
            <a:r>
              <a:rPr lang="en-US" altLang="zh-CN" sz="1400" dirty="0"/>
              <a:t>(Monday to Friday 09:00 to 18:30 and</a:t>
            </a:r>
          </a:p>
          <a:p>
            <a:r>
              <a:rPr lang="en-US" altLang="zh-CN" sz="1400" dirty="0"/>
              <a:t>Saturday we work until 15:30)</a:t>
            </a:r>
          </a:p>
          <a:p>
            <a:r>
              <a:rPr lang="en-US" altLang="zh-CN" dirty="0"/>
              <a:t>and </a:t>
            </a:r>
            <a:r>
              <a:rPr lang="en-US" altLang="zh-CN" b="1" dirty="0"/>
              <a:t>company’s email.</a:t>
            </a:r>
            <a:endParaRPr lang="zh-CN" altLang="en-US" b="1" dirty="0"/>
          </a:p>
        </p:txBody>
      </p:sp>
    </p:spTree>
    <p:extLst>
      <p:ext uri="{BB962C8B-B14F-4D97-AF65-F5344CB8AC3E}">
        <p14:creationId xmlns:p14="http://schemas.microsoft.com/office/powerpoint/2010/main" val="2781455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79EBB725-72F1-4919-AFEF-F1729D8D4DAD}"/>
              </a:ext>
            </a:extLst>
          </p:cNvPr>
          <p:cNvSpPr txBox="1">
            <a:spLocks/>
          </p:cNvSpPr>
          <p:nvPr/>
        </p:nvSpPr>
        <p:spPr>
          <a:xfrm>
            <a:off x="8335938" y="2099213"/>
            <a:ext cx="2736911" cy="4106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600" b="0" i="0" dirty="0">
                <a:solidFill>
                  <a:srgbClr val="666666"/>
                </a:solidFill>
                <a:effectLst/>
                <a:latin typeface="Arial" panose="020B0604020202020204" pitchFamily="34" charset="0"/>
              </a:rPr>
              <a:t>There is a LOGO near the navigation bar, and the navigation bar contains some functions includes Home,  Industries, Robot Series, Other Page, Blog and Contact. By the way, </a:t>
            </a:r>
            <a:r>
              <a:rPr lang="en-US" altLang="zh-CN" sz="1600" dirty="0">
                <a:solidFill>
                  <a:srgbClr val="666666"/>
                </a:solidFill>
                <a:latin typeface="Arial" panose="020B0604020202020204" pitchFamily="34" charset="0"/>
              </a:rPr>
              <a:t>T</a:t>
            </a:r>
            <a:r>
              <a:rPr lang="en-US" altLang="zh-CN" sz="1600" b="0" i="0" dirty="0">
                <a:solidFill>
                  <a:srgbClr val="666666"/>
                </a:solidFill>
                <a:effectLst/>
                <a:latin typeface="Arial" panose="020B0604020202020204" pitchFamily="34" charset="0"/>
              </a:rPr>
              <a:t>he Industries contains Retail, Finance</a:t>
            </a:r>
            <a:r>
              <a:rPr lang="en-US" altLang="zh-CN" sz="1600" dirty="0">
                <a:solidFill>
                  <a:srgbClr val="666666"/>
                </a:solidFill>
                <a:latin typeface="Arial" panose="020B0604020202020204" pitchFamily="34" charset="0"/>
              </a:rPr>
              <a:t>,</a:t>
            </a:r>
            <a:r>
              <a:rPr lang="en-US" altLang="zh-CN" sz="1600" b="0" i="0" dirty="0">
                <a:solidFill>
                  <a:srgbClr val="666666"/>
                </a:solidFill>
                <a:effectLst/>
                <a:latin typeface="Arial" panose="020B0604020202020204" pitchFamily="34" charset="0"/>
              </a:rPr>
              <a:t> Government Healthcare Tourism Education and Other Page contains Application Scenarios and Case.</a:t>
            </a:r>
          </a:p>
        </p:txBody>
      </p:sp>
      <p:pic>
        <p:nvPicPr>
          <p:cNvPr id="8" name="图片 7">
            <a:extLst>
              <a:ext uri="{FF2B5EF4-FFF2-40B4-BE49-F238E27FC236}">
                <a16:creationId xmlns:a16="http://schemas.microsoft.com/office/drawing/2014/main" id="{9EBA90E6-81BB-4F0B-8CC5-EE56F4796415}"/>
              </a:ext>
            </a:extLst>
          </p:cNvPr>
          <p:cNvPicPr>
            <a:picLocks noChangeAspect="1"/>
          </p:cNvPicPr>
          <p:nvPr/>
        </p:nvPicPr>
        <p:blipFill>
          <a:blip r:embed="rId2"/>
          <a:stretch>
            <a:fillRect/>
          </a:stretch>
        </p:blipFill>
        <p:spPr>
          <a:xfrm>
            <a:off x="164558" y="620086"/>
            <a:ext cx="11862884" cy="819793"/>
          </a:xfrm>
          <a:prstGeom prst="rect">
            <a:avLst/>
          </a:prstGeom>
        </p:spPr>
      </p:pic>
      <p:pic>
        <p:nvPicPr>
          <p:cNvPr id="9" name="图片 8">
            <a:extLst>
              <a:ext uri="{FF2B5EF4-FFF2-40B4-BE49-F238E27FC236}">
                <a16:creationId xmlns:a16="http://schemas.microsoft.com/office/drawing/2014/main" id="{5A266E73-8291-4E99-9EA6-7E5555809AEC}"/>
              </a:ext>
            </a:extLst>
          </p:cNvPr>
          <p:cNvPicPr>
            <a:picLocks noChangeAspect="1"/>
          </p:cNvPicPr>
          <p:nvPr/>
        </p:nvPicPr>
        <p:blipFill>
          <a:blip r:embed="rId3"/>
          <a:stretch>
            <a:fillRect/>
          </a:stretch>
        </p:blipFill>
        <p:spPr>
          <a:xfrm>
            <a:off x="1183690" y="2099213"/>
            <a:ext cx="2423058" cy="3318908"/>
          </a:xfrm>
          <a:prstGeom prst="rect">
            <a:avLst/>
          </a:prstGeom>
        </p:spPr>
      </p:pic>
      <p:pic>
        <p:nvPicPr>
          <p:cNvPr id="10" name="图片 9">
            <a:extLst>
              <a:ext uri="{FF2B5EF4-FFF2-40B4-BE49-F238E27FC236}">
                <a16:creationId xmlns:a16="http://schemas.microsoft.com/office/drawing/2014/main" id="{0178ED0F-9B05-4512-B204-D55FEE8ADF96}"/>
              </a:ext>
            </a:extLst>
          </p:cNvPr>
          <p:cNvPicPr>
            <a:picLocks noChangeAspect="1"/>
          </p:cNvPicPr>
          <p:nvPr/>
        </p:nvPicPr>
        <p:blipFill>
          <a:blip r:embed="rId4"/>
          <a:stretch>
            <a:fillRect/>
          </a:stretch>
        </p:blipFill>
        <p:spPr>
          <a:xfrm>
            <a:off x="4535702" y="2099213"/>
            <a:ext cx="2871282" cy="1845084"/>
          </a:xfrm>
          <a:prstGeom prst="rect">
            <a:avLst/>
          </a:prstGeom>
        </p:spPr>
      </p:pic>
    </p:spTree>
    <p:extLst>
      <p:ext uri="{BB962C8B-B14F-4D97-AF65-F5344CB8AC3E}">
        <p14:creationId xmlns:p14="http://schemas.microsoft.com/office/powerpoint/2010/main" val="2833317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9AAF223-F908-46B1-9CC1-DB978976A976}"/>
              </a:ext>
            </a:extLst>
          </p:cNvPr>
          <p:cNvPicPr>
            <a:picLocks noChangeAspect="1"/>
          </p:cNvPicPr>
          <p:nvPr/>
        </p:nvPicPr>
        <p:blipFill>
          <a:blip r:embed="rId2"/>
          <a:stretch>
            <a:fillRect/>
          </a:stretch>
        </p:blipFill>
        <p:spPr>
          <a:xfrm>
            <a:off x="1613685" y="210486"/>
            <a:ext cx="8964627" cy="5003022"/>
          </a:xfrm>
          <a:prstGeom prst="rect">
            <a:avLst/>
          </a:prstGeom>
        </p:spPr>
      </p:pic>
      <p:sp>
        <p:nvSpPr>
          <p:cNvPr id="6" name="标题 1">
            <a:extLst>
              <a:ext uri="{FF2B5EF4-FFF2-40B4-BE49-F238E27FC236}">
                <a16:creationId xmlns:a16="http://schemas.microsoft.com/office/drawing/2014/main" id="{8671B7AE-AF41-44BE-9149-4575A5115E08}"/>
              </a:ext>
            </a:extLst>
          </p:cNvPr>
          <p:cNvSpPr txBox="1">
            <a:spLocks/>
          </p:cNvSpPr>
          <p:nvPr/>
        </p:nvSpPr>
        <p:spPr>
          <a:xfrm>
            <a:off x="1824987" y="4878929"/>
            <a:ext cx="2806589" cy="1860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600" dirty="0"/>
              <a:t>In the About Us plate, the left of it introduces us some information about what abilities artificial intelligence have to integrate into human society,</a:t>
            </a:r>
            <a:endParaRPr lang="zh-CN" altLang="en-US" sz="1600" dirty="0"/>
          </a:p>
        </p:txBody>
      </p:sp>
      <p:sp>
        <p:nvSpPr>
          <p:cNvPr id="2" name="标题 1">
            <a:extLst>
              <a:ext uri="{FF2B5EF4-FFF2-40B4-BE49-F238E27FC236}">
                <a16:creationId xmlns:a16="http://schemas.microsoft.com/office/drawing/2014/main" id="{AC97AC4F-199F-447D-8943-1C7CA116511A}"/>
              </a:ext>
            </a:extLst>
          </p:cNvPr>
          <p:cNvSpPr txBox="1">
            <a:spLocks/>
          </p:cNvSpPr>
          <p:nvPr/>
        </p:nvSpPr>
        <p:spPr>
          <a:xfrm>
            <a:off x="4895658" y="4872878"/>
            <a:ext cx="2400683" cy="1860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600" dirty="0"/>
              <a:t>The middle of the plate introduces Localization and Performance of robots (high stability, high performance and high accuracy),</a:t>
            </a:r>
            <a:endParaRPr lang="zh-CN" altLang="en-US" sz="1600" dirty="0"/>
          </a:p>
        </p:txBody>
      </p:sp>
      <p:sp>
        <p:nvSpPr>
          <p:cNvPr id="3" name="标题 1">
            <a:extLst>
              <a:ext uri="{FF2B5EF4-FFF2-40B4-BE49-F238E27FC236}">
                <a16:creationId xmlns:a16="http://schemas.microsoft.com/office/drawing/2014/main" id="{3675C716-E2F2-4BA9-B631-9D00EFA7866C}"/>
              </a:ext>
            </a:extLst>
          </p:cNvPr>
          <p:cNvSpPr txBox="1">
            <a:spLocks/>
          </p:cNvSpPr>
          <p:nvPr/>
        </p:nvSpPr>
        <p:spPr>
          <a:xfrm>
            <a:off x="7736984" y="5069062"/>
            <a:ext cx="2400683" cy="146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600" dirty="0"/>
              <a:t>The right of the plate introduces Interaction and Emotion of robots. They believe that robots can have their emotion.</a:t>
            </a:r>
            <a:endParaRPr lang="zh-CN" altLang="en-US" sz="1600" dirty="0"/>
          </a:p>
        </p:txBody>
      </p:sp>
    </p:spTree>
    <p:extLst>
      <p:ext uri="{BB962C8B-B14F-4D97-AF65-F5344CB8AC3E}">
        <p14:creationId xmlns:p14="http://schemas.microsoft.com/office/powerpoint/2010/main" val="1433328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6561BEF-C91E-4558-A384-584ABEE8F28B}"/>
              </a:ext>
            </a:extLst>
          </p:cNvPr>
          <p:cNvPicPr>
            <a:picLocks noChangeAspect="1"/>
          </p:cNvPicPr>
          <p:nvPr/>
        </p:nvPicPr>
        <p:blipFill>
          <a:blip r:embed="rId2"/>
          <a:stretch>
            <a:fillRect/>
          </a:stretch>
        </p:blipFill>
        <p:spPr>
          <a:xfrm>
            <a:off x="88507" y="828405"/>
            <a:ext cx="4421350" cy="1449884"/>
          </a:xfrm>
          <a:prstGeom prst="rect">
            <a:avLst/>
          </a:prstGeom>
        </p:spPr>
      </p:pic>
      <p:sp>
        <p:nvSpPr>
          <p:cNvPr id="6" name="文本框 5">
            <a:extLst>
              <a:ext uri="{FF2B5EF4-FFF2-40B4-BE49-F238E27FC236}">
                <a16:creationId xmlns:a16="http://schemas.microsoft.com/office/drawing/2014/main" id="{400E250E-F9DC-42DA-BAA1-1BB1887C98E5}"/>
              </a:ext>
            </a:extLst>
          </p:cNvPr>
          <p:cNvSpPr txBox="1"/>
          <p:nvPr/>
        </p:nvSpPr>
        <p:spPr>
          <a:xfrm>
            <a:off x="736577" y="2782669"/>
            <a:ext cx="3125210" cy="646331"/>
          </a:xfrm>
          <a:prstGeom prst="rect">
            <a:avLst/>
          </a:prstGeom>
          <a:noFill/>
        </p:spPr>
        <p:txBody>
          <a:bodyPr wrap="square" rtlCol="0">
            <a:spAutoFit/>
          </a:bodyPr>
          <a:lstStyle/>
          <a:p>
            <a:r>
              <a:rPr lang="en-US" altLang="zh-CN" dirty="0"/>
              <a:t>The next page displays Industries Solutions</a:t>
            </a:r>
            <a:endParaRPr lang="zh-CN" altLang="en-US" dirty="0"/>
          </a:p>
        </p:txBody>
      </p:sp>
      <p:pic>
        <p:nvPicPr>
          <p:cNvPr id="7" name="图片 6">
            <a:extLst>
              <a:ext uri="{FF2B5EF4-FFF2-40B4-BE49-F238E27FC236}">
                <a16:creationId xmlns:a16="http://schemas.microsoft.com/office/drawing/2014/main" id="{13596581-AD78-488D-8DDC-919E3D859A56}"/>
              </a:ext>
            </a:extLst>
          </p:cNvPr>
          <p:cNvPicPr>
            <a:picLocks noChangeAspect="1"/>
          </p:cNvPicPr>
          <p:nvPr/>
        </p:nvPicPr>
        <p:blipFill>
          <a:blip r:embed="rId3"/>
          <a:stretch>
            <a:fillRect/>
          </a:stretch>
        </p:blipFill>
        <p:spPr>
          <a:xfrm>
            <a:off x="4446605" y="283594"/>
            <a:ext cx="7745395" cy="4698027"/>
          </a:xfrm>
          <a:prstGeom prst="rect">
            <a:avLst/>
          </a:prstGeom>
        </p:spPr>
      </p:pic>
      <p:sp>
        <p:nvSpPr>
          <p:cNvPr id="8" name="文本框 7">
            <a:extLst>
              <a:ext uri="{FF2B5EF4-FFF2-40B4-BE49-F238E27FC236}">
                <a16:creationId xmlns:a16="http://schemas.microsoft.com/office/drawing/2014/main" id="{B423A495-F1F6-4AEA-9E44-8C3E3FF61D20}"/>
              </a:ext>
            </a:extLst>
          </p:cNvPr>
          <p:cNvSpPr txBox="1"/>
          <p:nvPr/>
        </p:nvSpPr>
        <p:spPr>
          <a:xfrm>
            <a:off x="736577" y="4739510"/>
            <a:ext cx="9987379" cy="2031325"/>
          </a:xfrm>
          <a:prstGeom prst="rect">
            <a:avLst/>
          </a:prstGeom>
          <a:noFill/>
        </p:spPr>
        <p:txBody>
          <a:bodyPr wrap="square" rtlCol="0">
            <a:spAutoFit/>
          </a:bodyPr>
          <a:lstStyle/>
          <a:p>
            <a:pPr algn="l"/>
            <a:r>
              <a:rPr lang="en-US" altLang="zh-CN" i="0" dirty="0">
                <a:effectLst/>
              </a:rPr>
              <a:t>This page mainly shows abou</a:t>
            </a:r>
            <a:r>
              <a:rPr lang="en-US" altLang="zh-CN" dirty="0"/>
              <a:t>t two things:</a:t>
            </a:r>
            <a:endParaRPr lang="en-US" altLang="zh-CN" i="0" dirty="0">
              <a:effectLst/>
            </a:endParaRPr>
          </a:p>
          <a:p>
            <a:pPr algn="l"/>
            <a:endParaRPr lang="en-US" altLang="zh-CN" dirty="0"/>
          </a:p>
          <a:p>
            <a:pPr algn="l"/>
            <a:r>
              <a:rPr lang="en-US" altLang="zh-CN" i="0" dirty="0">
                <a:effectLst/>
              </a:rPr>
              <a:t>One is shows emotional engagement with consumers is at the heart of the strategy for using humanoid robots in retail. </a:t>
            </a:r>
          </a:p>
          <a:p>
            <a:pPr algn="l"/>
            <a:endParaRPr lang="en-US" altLang="zh-CN" dirty="0"/>
          </a:p>
          <a:p>
            <a:r>
              <a:rPr lang="en-US" altLang="zh-CN" dirty="0"/>
              <a:t>And the other tells us r</a:t>
            </a:r>
            <a:r>
              <a:rPr lang="en-US" altLang="zh-CN" i="0" dirty="0">
                <a:effectLst/>
              </a:rPr>
              <a:t>obots can easily connect with customers through eye-catching appearance.</a:t>
            </a:r>
          </a:p>
          <a:p>
            <a:endParaRPr lang="en-US" altLang="zh-CN" dirty="0"/>
          </a:p>
        </p:txBody>
      </p:sp>
    </p:spTree>
    <p:extLst>
      <p:ext uri="{BB962C8B-B14F-4D97-AF65-F5344CB8AC3E}">
        <p14:creationId xmlns:p14="http://schemas.microsoft.com/office/powerpoint/2010/main" val="3455942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93CF0AC-957F-491D-8A56-5E5A0555DBF9}"/>
              </a:ext>
            </a:extLst>
          </p:cNvPr>
          <p:cNvPicPr>
            <a:picLocks noChangeAspect="1"/>
          </p:cNvPicPr>
          <p:nvPr/>
        </p:nvPicPr>
        <p:blipFill>
          <a:blip r:embed="rId2"/>
          <a:stretch>
            <a:fillRect/>
          </a:stretch>
        </p:blipFill>
        <p:spPr>
          <a:xfrm>
            <a:off x="452761" y="426792"/>
            <a:ext cx="3657143" cy="1590476"/>
          </a:xfrm>
          <a:prstGeom prst="rect">
            <a:avLst/>
          </a:prstGeom>
        </p:spPr>
      </p:pic>
      <p:sp>
        <p:nvSpPr>
          <p:cNvPr id="5" name="文本框 4">
            <a:extLst>
              <a:ext uri="{FF2B5EF4-FFF2-40B4-BE49-F238E27FC236}">
                <a16:creationId xmlns:a16="http://schemas.microsoft.com/office/drawing/2014/main" id="{DC847DC1-77BC-4752-9AB2-0285BA41DAA2}"/>
              </a:ext>
            </a:extLst>
          </p:cNvPr>
          <p:cNvSpPr txBox="1"/>
          <p:nvPr/>
        </p:nvSpPr>
        <p:spPr>
          <a:xfrm>
            <a:off x="4523172" y="898864"/>
            <a:ext cx="6958614" cy="646331"/>
          </a:xfrm>
          <a:prstGeom prst="rect">
            <a:avLst/>
          </a:prstGeom>
          <a:noFill/>
        </p:spPr>
        <p:txBody>
          <a:bodyPr wrap="square" rtlCol="0">
            <a:spAutoFit/>
          </a:bodyPr>
          <a:lstStyle/>
          <a:p>
            <a:r>
              <a:rPr lang="en-US" altLang="zh-CN" dirty="0"/>
              <a:t>Then the next plate displays many kinds of robots for us. We can not only see the types of robots, but also can screen out what we want.</a:t>
            </a:r>
            <a:endParaRPr lang="zh-CN" altLang="en-US" dirty="0"/>
          </a:p>
        </p:txBody>
      </p:sp>
      <p:pic>
        <p:nvPicPr>
          <p:cNvPr id="6" name="图片 5">
            <a:extLst>
              <a:ext uri="{FF2B5EF4-FFF2-40B4-BE49-F238E27FC236}">
                <a16:creationId xmlns:a16="http://schemas.microsoft.com/office/drawing/2014/main" id="{E47F0563-2038-4267-B01D-17A3086AD5C3}"/>
              </a:ext>
            </a:extLst>
          </p:cNvPr>
          <p:cNvPicPr>
            <a:picLocks noChangeAspect="1"/>
          </p:cNvPicPr>
          <p:nvPr/>
        </p:nvPicPr>
        <p:blipFill rotWithShape="1">
          <a:blip r:embed="rId3"/>
          <a:srcRect l="4367" r="7181" b="14696"/>
          <a:stretch/>
        </p:blipFill>
        <p:spPr>
          <a:xfrm>
            <a:off x="170197" y="2383512"/>
            <a:ext cx="5051395" cy="609962"/>
          </a:xfrm>
          <a:prstGeom prst="rect">
            <a:avLst/>
          </a:prstGeom>
        </p:spPr>
      </p:pic>
      <p:sp>
        <p:nvSpPr>
          <p:cNvPr id="7" name="文本框 6">
            <a:extLst>
              <a:ext uri="{FF2B5EF4-FFF2-40B4-BE49-F238E27FC236}">
                <a16:creationId xmlns:a16="http://schemas.microsoft.com/office/drawing/2014/main" id="{E54C7884-F5F4-44CC-9CA2-E32387C8AEF2}"/>
              </a:ext>
            </a:extLst>
          </p:cNvPr>
          <p:cNvSpPr txBox="1"/>
          <p:nvPr/>
        </p:nvSpPr>
        <p:spPr>
          <a:xfrm>
            <a:off x="6096000" y="2347143"/>
            <a:ext cx="5166804" cy="646331"/>
          </a:xfrm>
          <a:prstGeom prst="rect">
            <a:avLst/>
          </a:prstGeom>
          <a:noFill/>
        </p:spPr>
        <p:txBody>
          <a:bodyPr wrap="square" rtlCol="0">
            <a:spAutoFit/>
          </a:bodyPr>
          <a:lstStyle/>
          <a:p>
            <a:r>
              <a:rPr lang="en-US" altLang="zh-CN" dirty="0"/>
              <a:t>This navigation bar can let us do whatever type robots picking we want.</a:t>
            </a:r>
            <a:endParaRPr lang="zh-CN" altLang="en-US" dirty="0"/>
          </a:p>
        </p:txBody>
      </p:sp>
      <p:pic>
        <p:nvPicPr>
          <p:cNvPr id="8" name="图片 7">
            <a:extLst>
              <a:ext uri="{FF2B5EF4-FFF2-40B4-BE49-F238E27FC236}">
                <a16:creationId xmlns:a16="http://schemas.microsoft.com/office/drawing/2014/main" id="{EADF3857-1AFB-4D2C-98AF-F59AEF68DFF4}"/>
              </a:ext>
            </a:extLst>
          </p:cNvPr>
          <p:cNvPicPr>
            <a:picLocks noChangeAspect="1"/>
          </p:cNvPicPr>
          <p:nvPr/>
        </p:nvPicPr>
        <p:blipFill>
          <a:blip r:embed="rId4"/>
          <a:stretch>
            <a:fillRect/>
          </a:stretch>
        </p:blipFill>
        <p:spPr>
          <a:xfrm>
            <a:off x="1157729" y="3276150"/>
            <a:ext cx="5904349" cy="3581850"/>
          </a:xfrm>
          <a:prstGeom prst="rect">
            <a:avLst/>
          </a:prstGeom>
        </p:spPr>
      </p:pic>
      <p:sp>
        <p:nvSpPr>
          <p:cNvPr id="9" name="文本框 8">
            <a:extLst>
              <a:ext uri="{FF2B5EF4-FFF2-40B4-BE49-F238E27FC236}">
                <a16:creationId xmlns:a16="http://schemas.microsoft.com/office/drawing/2014/main" id="{297256A2-E909-43DE-89D8-2FB2D27E7E20}"/>
              </a:ext>
            </a:extLst>
          </p:cNvPr>
          <p:cNvSpPr txBox="1"/>
          <p:nvPr/>
        </p:nvSpPr>
        <p:spPr>
          <a:xfrm>
            <a:off x="7359588" y="4032301"/>
            <a:ext cx="4030462" cy="1477328"/>
          </a:xfrm>
          <a:prstGeom prst="rect">
            <a:avLst/>
          </a:prstGeom>
          <a:noFill/>
        </p:spPr>
        <p:txBody>
          <a:bodyPr wrap="square" rtlCol="0">
            <a:spAutoFit/>
          </a:bodyPr>
          <a:lstStyle/>
          <a:p>
            <a:r>
              <a:rPr lang="en-US" altLang="zh-CN" dirty="0"/>
              <a:t>For example, if we choose the WELCOME robots, the page will automatically help us pick all the welcome robots for us. So we can pick robots we need conveniently.</a:t>
            </a:r>
            <a:endParaRPr lang="zh-CN" altLang="en-US" dirty="0"/>
          </a:p>
        </p:txBody>
      </p:sp>
    </p:spTree>
    <p:extLst>
      <p:ext uri="{BB962C8B-B14F-4D97-AF65-F5344CB8AC3E}">
        <p14:creationId xmlns:p14="http://schemas.microsoft.com/office/powerpoint/2010/main" val="416982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011BADA-A367-481D-93DB-D572A4912C08}"/>
              </a:ext>
            </a:extLst>
          </p:cNvPr>
          <p:cNvPicPr>
            <a:picLocks noChangeAspect="1"/>
          </p:cNvPicPr>
          <p:nvPr/>
        </p:nvPicPr>
        <p:blipFill>
          <a:blip r:embed="rId2"/>
          <a:stretch>
            <a:fillRect/>
          </a:stretch>
        </p:blipFill>
        <p:spPr>
          <a:xfrm>
            <a:off x="925549" y="392825"/>
            <a:ext cx="5380952" cy="1666667"/>
          </a:xfrm>
          <a:prstGeom prst="rect">
            <a:avLst/>
          </a:prstGeom>
        </p:spPr>
      </p:pic>
      <p:sp>
        <p:nvSpPr>
          <p:cNvPr id="5" name="文本框 4">
            <a:extLst>
              <a:ext uri="{FF2B5EF4-FFF2-40B4-BE49-F238E27FC236}">
                <a16:creationId xmlns:a16="http://schemas.microsoft.com/office/drawing/2014/main" id="{A1AD1320-9B00-49A0-A9A9-85E4CD5AFB82}"/>
              </a:ext>
            </a:extLst>
          </p:cNvPr>
          <p:cNvSpPr txBox="1"/>
          <p:nvPr/>
        </p:nvSpPr>
        <p:spPr>
          <a:xfrm>
            <a:off x="6685573" y="392825"/>
            <a:ext cx="4580878" cy="923330"/>
          </a:xfrm>
          <a:prstGeom prst="rect">
            <a:avLst/>
          </a:prstGeom>
          <a:noFill/>
        </p:spPr>
        <p:txBody>
          <a:bodyPr wrap="square" rtlCol="0">
            <a:spAutoFit/>
          </a:bodyPr>
          <a:lstStyle/>
          <a:p>
            <a:r>
              <a:rPr lang="en-US" altLang="zh-CN" dirty="0"/>
              <a:t>This plate describes where the Aobo robots can apply. And there are nine pictures of representative application scenarios below.</a:t>
            </a:r>
            <a:endParaRPr lang="zh-CN" altLang="en-US" dirty="0"/>
          </a:p>
        </p:txBody>
      </p:sp>
      <p:pic>
        <p:nvPicPr>
          <p:cNvPr id="6" name="图片 5">
            <a:extLst>
              <a:ext uri="{FF2B5EF4-FFF2-40B4-BE49-F238E27FC236}">
                <a16:creationId xmlns:a16="http://schemas.microsoft.com/office/drawing/2014/main" id="{42F9DECE-4614-4438-A882-0D06DFDC4DDF}"/>
              </a:ext>
            </a:extLst>
          </p:cNvPr>
          <p:cNvPicPr>
            <a:picLocks noChangeAspect="1"/>
          </p:cNvPicPr>
          <p:nvPr/>
        </p:nvPicPr>
        <p:blipFill>
          <a:blip r:embed="rId3"/>
          <a:stretch>
            <a:fillRect/>
          </a:stretch>
        </p:blipFill>
        <p:spPr>
          <a:xfrm>
            <a:off x="7241868" y="1391615"/>
            <a:ext cx="3468288" cy="5466385"/>
          </a:xfrm>
          <a:prstGeom prst="rect">
            <a:avLst/>
          </a:prstGeom>
        </p:spPr>
      </p:pic>
      <p:pic>
        <p:nvPicPr>
          <p:cNvPr id="8" name="图片 7">
            <a:extLst>
              <a:ext uri="{FF2B5EF4-FFF2-40B4-BE49-F238E27FC236}">
                <a16:creationId xmlns:a16="http://schemas.microsoft.com/office/drawing/2014/main" id="{065A5C2A-48CD-403E-A3D2-3039A2ACE438}"/>
              </a:ext>
            </a:extLst>
          </p:cNvPr>
          <p:cNvPicPr>
            <a:picLocks noChangeAspect="1"/>
          </p:cNvPicPr>
          <p:nvPr/>
        </p:nvPicPr>
        <p:blipFill>
          <a:blip r:embed="rId4"/>
          <a:stretch>
            <a:fillRect/>
          </a:stretch>
        </p:blipFill>
        <p:spPr>
          <a:xfrm>
            <a:off x="1481844" y="2813380"/>
            <a:ext cx="3914286" cy="2742857"/>
          </a:xfrm>
          <a:prstGeom prst="rect">
            <a:avLst/>
          </a:prstGeom>
        </p:spPr>
      </p:pic>
      <p:sp>
        <p:nvSpPr>
          <p:cNvPr id="9" name="文本框 8">
            <a:extLst>
              <a:ext uri="{FF2B5EF4-FFF2-40B4-BE49-F238E27FC236}">
                <a16:creationId xmlns:a16="http://schemas.microsoft.com/office/drawing/2014/main" id="{216CCC71-0AA0-49F0-B1BD-BF01C16FE60E}"/>
              </a:ext>
            </a:extLst>
          </p:cNvPr>
          <p:cNvSpPr txBox="1"/>
          <p:nvPr/>
        </p:nvSpPr>
        <p:spPr>
          <a:xfrm>
            <a:off x="1300783" y="5724913"/>
            <a:ext cx="4630483" cy="923330"/>
          </a:xfrm>
          <a:prstGeom prst="rect">
            <a:avLst/>
          </a:prstGeom>
          <a:noFill/>
        </p:spPr>
        <p:txBody>
          <a:bodyPr wrap="square" rtlCol="0">
            <a:spAutoFit/>
          </a:bodyPr>
          <a:lstStyle/>
          <a:p>
            <a:r>
              <a:rPr lang="en-US" altLang="zh-CN" b="0" i="0" dirty="0">
                <a:solidFill>
                  <a:srgbClr val="333333"/>
                </a:solidFill>
                <a:effectLst/>
              </a:rPr>
              <a:t>If we put the mouse over it, we will find that the picture is highlighted, which will make it clearer and more accurate for us to watch.</a:t>
            </a:r>
            <a:endParaRPr lang="zh-CN" altLang="en-US" dirty="0"/>
          </a:p>
        </p:txBody>
      </p:sp>
    </p:spTree>
    <p:extLst>
      <p:ext uri="{BB962C8B-B14F-4D97-AF65-F5344CB8AC3E}">
        <p14:creationId xmlns:p14="http://schemas.microsoft.com/office/powerpoint/2010/main" val="2712943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B1875C0-F4AF-43AF-9380-A70BB6CBD344}"/>
              </a:ext>
            </a:extLst>
          </p:cNvPr>
          <p:cNvPicPr>
            <a:picLocks noChangeAspect="1"/>
          </p:cNvPicPr>
          <p:nvPr/>
        </p:nvPicPr>
        <p:blipFill>
          <a:blip r:embed="rId2"/>
          <a:stretch>
            <a:fillRect/>
          </a:stretch>
        </p:blipFill>
        <p:spPr>
          <a:xfrm>
            <a:off x="716322" y="466077"/>
            <a:ext cx="7732036" cy="5925845"/>
          </a:xfrm>
          <a:prstGeom prst="rect">
            <a:avLst/>
          </a:prstGeom>
        </p:spPr>
      </p:pic>
      <p:sp>
        <p:nvSpPr>
          <p:cNvPr id="5" name="文本框 4">
            <a:extLst>
              <a:ext uri="{FF2B5EF4-FFF2-40B4-BE49-F238E27FC236}">
                <a16:creationId xmlns:a16="http://schemas.microsoft.com/office/drawing/2014/main" id="{FF201F43-AF65-4DBB-877A-76FE5D015513}"/>
              </a:ext>
            </a:extLst>
          </p:cNvPr>
          <p:cNvSpPr txBox="1"/>
          <p:nvPr/>
        </p:nvSpPr>
        <p:spPr>
          <a:xfrm>
            <a:off x="8821255" y="941033"/>
            <a:ext cx="2974019" cy="4801314"/>
          </a:xfrm>
          <a:prstGeom prst="rect">
            <a:avLst/>
          </a:prstGeom>
          <a:noFill/>
        </p:spPr>
        <p:txBody>
          <a:bodyPr wrap="square" rtlCol="0">
            <a:spAutoFit/>
          </a:bodyPr>
          <a:lstStyle/>
          <a:p>
            <a:r>
              <a:rPr lang="en-US" altLang="zh-CN" dirty="0"/>
              <a:t>This page and the last page are both belong to Other Page function, which is on the navigation bar. They are two branches of it. </a:t>
            </a:r>
          </a:p>
          <a:p>
            <a:endParaRPr lang="en-US" altLang="zh-CN" dirty="0"/>
          </a:p>
          <a:p>
            <a:r>
              <a:rPr lang="en-US" altLang="zh-CN" dirty="0"/>
              <a:t>On this page we can see the robots appeared at many big cities in China include Xiamen, Xi’an, Beijing, Shenzhen, Guangzhou and Nanjing and so on.</a:t>
            </a:r>
          </a:p>
          <a:p>
            <a:endParaRPr lang="en-US" altLang="zh-CN" dirty="0"/>
          </a:p>
          <a:p>
            <a:r>
              <a:rPr lang="en-US" altLang="zh-CN" dirty="0"/>
              <a:t>And also, If we put the mouse over it, picture will be highlighted.</a:t>
            </a:r>
          </a:p>
          <a:p>
            <a:endParaRPr lang="zh-CN" altLang="en-US" dirty="0"/>
          </a:p>
        </p:txBody>
      </p:sp>
    </p:spTree>
    <p:extLst>
      <p:ext uri="{BB962C8B-B14F-4D97-AF65-F5344CB8AC3E}">
        <p14:creationId xmlns:p14="http://schemas.microsoft.com/office/powerpoint/2010/main" val="3431789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B6FF44B-4E43-4591-A4FE-1E428A8BBB53}"/>
              </a:ext>
            </a:extLst>
          </p:cNvPr>
          <p:cNvPicPr>
            <a:picLocks noChangeAspect="1"/>
          </p:cNvPicPr>
          <p:nvPr/>
        </p:nvPicPr>
        <p:blipFill>
          <a:blip r:embed="rId2"/>
          <a:stretch>
            <a:fillRect/>
          </a:stretch>
        </p:blipFill>
        <p:spPr>
          <a:xfrm>
            <a:off x="1698996" y="150920"/>
            <a:ext cx="8590400" cy="5717220"/>
          </a:xfrm>
          <a:prstGeom prst="rect">
            <a:avLst/>
          </a:prstGeom>
        </p:spPr>
      </p:pic>
      <p:sp>
        <p:nvSpPr>
          <p:cNvPr id="7" name="文本框 6">
            <a:extLst>
              <a:ext uri="{FF2B5EF4-FFF2-40B4-BE49-F238E27FC236}">
                <a16:creationId xmlns:a16="http://schemas.microsoft.com/office/drawing/2014/main" id="{719C7F73-A79E-4EE2-9D39-A0AC274D2625}"/>
              </a:ext>
            </a:extLst>
          </p:cNvPr>
          <p:cNvSpPr txBox="1"/>
          <p:nvPr/>
        </p:nvSpPr>
        <p:spPr>
          <a:xfrm>
            <a:off x="1346446" y="6060749"/>
            <a:ext cx="9747683" cy="646331"/>
          </a:xfrm>
          <a:prstGeom prst="rect">
            <a:avLst/>
          </a:prstGeom>
          <a:noFill/>
        </p:spPr>
        <p:txBody>
          <a:bodyPr wrap="square" rtlCol="0">
            <a:spAutoFit/>
          </a:bodyPr>
          <a:lstStyle/>
          <a:p>
            <a:r>
              <a:rPr lang="en-US" altLang="zh-CN" dirty="0"/>
              <a:t>This page introduces some of reasons about why the users would rather choose Aobo robots. There are an overview and three specific reasons(Core Values, Quality Policy and Teamwork).</a:t>
            </a:r>
            <a:endParaRPr lang="zh-CN" altLang="en-US" dirty="0"/>
          </a:p>
        </p:txBody>
      </p:sp>
    </p:spTree>
    <p:extLst>
      <p:ext uri="{BB962C8B-B14F-4D97-AF65-F5344CB8AC3E}">
        <p14:creationId xmlns:p14="http://schemas.microsoft.com/office/powerpoint/2010/main" val="387572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CE16347-3970-4AB6-B831-37CBB096A3F6}"/>
              </a:ext>
            </a:extLst>
          </p:cNvPr>
          <p:cNvPicPr>
            <a:picLocks noChangeAspect="1"/>
          </p:cNvPicPr>
          <p:nvPr/>
        </p:nvPicPr>
        <p:blipFill>
          <a:blip r:embed="rId2"/>
          <a:stretch>
            <a:fillRect/>
          </a:stretch>
        </p:blipFill>
        <p:spPr>
          <a:xfrm>
            <a:off x="8118018" y="249477"/>
            <a:ext cx="2809524" cy="1295238"/>
          </a:xfrm>
          <a:prstGeom prst="rect">
            <a:avLst/>
          </a:prstGeom>
        </p:spPr>
      </p:pic>
      <p:sp>
        <p:nvSpPr>
          <p:cNvPr id="6" name="文本框 5">
            <a:extLst>
              <a:ext uri="{FF2B5EF4-FFF2-40B4-BE49-F238E27FC236}">
                <a16:creationId xmlns:a16="http://schemas.microsoft.com/office/drawing/2014/main" id="{385CD2A3-B1DF-4AFD-AD41-BFCB4D025F65}"/>
              </a:ext>
            </a:extLst>
          </p:cNvPr>
          <p:cNvSpPr txBox="1"/>
          <p:nvPr/>
        </p:nvSpPr>
        <p:spPr>
          <a:xfrm>
            <a:off x="7884849" y="1544715"/>
            <a:ext cx="3480047" cy="646331"/>
          </a:xfrm>
          <a:prstGeom prst="rect">
            <a:avLst/>
          </a:prstGeom>
          <a:noFill/>
        </p:spPr>
        <p:txBody>
          <a:bodyPr wrap="square" rtlCol="0">
            <a:spAutoFit/>
          </a:bodyPr>
          <a:lstStyle/>
          <a:p>
            <a:r>
              <a:rPr lang="en-US" altLang="zh-CN" dirty="0"/>
              <a:t>This page shows three latest news about the company:</a:t>
            </a:r>
          </a:p>
        </p:txBody>
      </p:sp>
      <p:sp>
        <p:nvSpPr>
          <p:cNvPr id="7" name="文本框 6">
            <a:extLst>
              <a:ext uri="{FF2B5EF4-FFF2-40B4-BE49-F238E27FC236}">
                <a16:creationId xmlns:a16="http://schemas.microsoft.com/office/drawing/2014/main" id="{133F4DAD-D724-4D13-8A4B-F7782D10E207}"/>
              </a:ext>
            </a:extLst>
          </p:cNvPr>
          <p:cNvSpPr txBox="1"/>
          <p:nvPr/>
        </p:nvSpPr>
        <p:spPr>
          <a:xfrm>
            <a:off x="7421732" y="2902998"/>
            <a:ext cx="4590219" cy="3416320"/>
          </a:xfrm>
          <a:prstGeom prst="rect">
            <a:avLst/>
          </a:prstGeom>
          <a:noFill/>
        </p:spPr>
        <p:txBody>
          <a:bodyPr wrap="square" rtlCol="0">
            <a:spAutoFit/>
          </a:bodyPr>
          <a:lstStyle/>
          <a:p>
            <a:r>
              <a:rPr lang="en-US" altLang="zh-CN" dirty="0"/>
              <a:t>The first is what are the advantages and disadvantages of restaurant robots.</a:t>
            </a:r>
          </a:p>
          <a:p>
            <a:endParaRPr lang="en-US" altLang="zh-CN" dirty="0"/>
          </a:p>
          <a:p>
            <a:r>
              <a:rPr lang="en-US" altLang="zh-CN" dirty="0"/>
              <a:t>The second is exhibition hall robot solutions, enhance the sense of intelligence and technology.</a:t>
            </a:r>
          </a:p>
          <a:p>
            <a:endParaRPr lang="en-US" altLang="zh-CN" dirty="0"/>
          </a:p>
          <a:p>
            <a:r>
              <a:rPr lang="en-US" altLang="zh-CN" dirty="0"/>
              <a:t>The third is how does the service robot realize human-computer interaction and what technology does the service robot use.</a:t>
            </a:r>
          </a:p>
          <a:p>
            <a:endParaRPr lang="en-US" altLang="zh-CN" dirty="0"/>
          </a:p>
          <a:p>
            <a:r>
              <a:rPr lang="en-US" altLang="zh-CN" dirty="0"/>
              <a:t>We can read more information by clicking it.</a:t>
            </a:r>
            <a:endParaRPr lang="zh-CN" altLang="en-US" dirty="0"/>
          </a:p>
        </p:txBody>
      </p:sp>
      <p:pic>
        <p:nvPicPr>
          <p:cNvPr id="8" name="图片 7">
            <a:extLst>
              <a:ext uri="{FF2B5EF4-FFF2-40B4-BE49-F238E27FC236}">
                <a16:creationId xmlns:a16="http://schemas.microsoft.com/office/drawing/2014/main" id="{3D1FB2F6-CB28-4B9F-9FE8-286987B25EAD}"/>
              </a:ext>
            </a:extLst>
          </p:cNvPr>
          <p:cNvPicPr>
            <a:picLocks noChangeAspect="1"/>
          </p:cNvPicPr>
          <p:nvPr/>
        </p:nvPicPr>
        <p:blipFill>
          <a:blip r:embed="rId3"/>
          <a:stretch>
            <a:fillRect/>
          </a:stretch>
        </p:blipFill>
        <p:spPr>
          <a:xfrm>
            <a:off x="180049" y="249477"/>
            <a:ext cx="7053338" cy="6472729"/>
          </a:xfrm>
          <a:prstGeom prst="rect">
            <a:avLst/>
          </a:prstGeom>
        </p:spPr>
      </p:pic>
    </p:spTree>
    <p:extLst>
      <p:ext uri="{BB962C8B-B14F-4D97-AF65-F5344CB8AC3E}">
        <p14:creationId xmlns:p14="http://schemas.microsoft.com/office/powerpoint/2010/main" val="2186485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634</Words>
  <Application>Microsoft Office PowerPoint</Application>
  <PresentationFormat>宽屏</PresentationFormat>
  <Paragraphs>39</Paragraphs>
  <Slides>10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content expression of a web page</dc:title>
  <dc:creator>1157802496@qq.com</dc:creator>
  <cp:lastModifiedBy>1157802496@qq.com</cp:lastModifiedBy>
  <cp:revision>23</cp:revision>
  <dcterms:created xsi:type="dcterms:W3CDTF">2020-10-27T08:14:59Z</dcterms:created>
  <dcterms:modified xsi:type="dcterms:W3CDTF">2023-03-05T09:59:34Z</dcterms:modified>
</cp:coreProperties>
</file>